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George Hin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7-02T12:07:03.142">
    <p:pos x="1250" y="893"/>
    <p:text>What's the question?</p:text>
  </p:cm>
  <p:cm authorId="0" idx="2" dt="2025-07-02T12:07:03.142">
    <p:pos x="1250" y="893"/>
    <p:text>@louiseandrews@hinesolicitors.com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62bb50611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62bb50611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62bb506114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62bb506114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62bb506114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62bb506114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62bb506114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62bb506114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62bb506114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62bb506114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2bb50611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62bb50611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2bb50611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2bb50611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2bb506114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62bb506114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2bb506114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62bb506114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62bb506114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62bb50611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62bb506114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62bb50611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62bb506114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62bb506114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62bb506114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62bb506114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Hine Solicitors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Diversity Report 2025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[NB; figures based on information collected in June 2025]</a:t>
            </a:r>
            <a:endParaRPr sz="10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2"/>
          <p:cNvSpPr txBox="1"/>
          <p:nvPr>
            <p:ph type="title"/>
          </p:nvPr>
        </p:nvSpPr>
        <p:spPr>
          <a:xfrm>
            <a:off x="1521600" y="3617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Socio-Economic Data Report 2025</a:t>
            </a:r>
            <a:endParaRPr/>
          </a:p>
        </p:txBody>
      </p:sp>
      <p:sp>
        <p:nvSpPr>
          <p:cNvPr id="471" name="Google Shape;471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2"/>
          <p:cNvSpPr txBox="1"/>
          <p:nvPr/>
        </p:nvSpPr>
        <p:spPr>
          <a:xfrm>
            <a:off x="1956525" y="41106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3" name="Google Shape;473;p22"/>
          <p:cNvSpPr txBox="1"/>
          <p:nvPr/>
        </p:nvSpPr>
        <p:spPr>
          <a:xfrm>
            <a:off x="2605175" y="41106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4" name="Google Shape;474;p22"/>
          <p:cNvSpPr txBox="1"/>
          <p:nvPr/>
        </p:nvSpPr>
        <p:spPr>
          <a:xfrm>
            <a:off x="3269850" y="42861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5" name="Google Shape;475;p22"/>
          <p:cNvSpPr txBox="1"/>
          <p:nvPr/>
        </p:nvSpPr>
        <p:spPr>
          <a:xfrm>
            <a:off x="3934500" y="35593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6" name="Google Shape;476;p22"/>
          <p:cNvSpPr txBox="1"/>
          <p:nvPr/>
        </p:nvSpPr>
        <p:spPr>
          <a:xfrm>
            <a:off x="4572000" y="33915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7" name="Google Shape;477;p22"/>
          <p:cNvSpPr txBox="1"/>
          <p:nvPr/>
        </p:nvSpPr>
        <p:spPr>
          <a:xfrm>
            <a:off x="5311875" y="38068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8" name="Google Shape;478;p22"/>
          <p:cNvSpPr txBox="1"/>
          <p:nvPr/>
        </p:nvSpPr>
        <p:spPr>
          <a:xfrm>
            <a:off x="1956525" y="33915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27%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9" name="Google Shape;479;p22"/>
          <p:cNvSpPr txBox="1"/>
          <p:nvPr/>
        </p:nvSpPr>
        <p:spPr>
          <a:xfrm>
            <a:off x="3269850" y="392271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0" name="Google Shape;480;p22"/>
          <p:cNvSpPr txBox="1"/>
          <p:nvPr/>
        </p:nvSpPr>
        <p:spPr>
          <a:xfrm>
            <a:off x="3934500" y="24755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1" name="Google Shape;481;p22"/>
          <p:cNvSpPr txBox="1"/>
          <p:nvPr/>
        </p:nvSpPr>
        <p:spPr>
          <a:xfrm>
            <a:off x="5311875" y="30329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2" name="Google Shape;482;p22"/>
          <p:cNvSpPr txBox="1"/>
          <p:nvPr/>
        </p:nvSpPr>
        <p:spPr>
          <a:xfrm>
            <a:off x="2648075" y="35593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3" name="Google Shape;483;p22"/>
          <p:cNvSpPr txBox="1"/>
          <p:nvPr/>
        </p:nvSpPr>
        <p:spPr>
          <a:xfrm>
            <a:off x="2605175" y="30816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4" name="Google Shape;484;p22"/>
          <p:cNvSpPr txBox="1"/>
          <p:nvPr/>
        </p:nvSpPr>
        <p:spPr>
          <a:xfrm>
            <a:off x="3264250" y="33228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5" name="Google Shape;485;p22"/>
          <p:cNvSpPr txBox="1"/>
          <p:nvPr/>
        </p:nvSpPr>
        <p:spPr>
          <a:xfrm>
            <a:off x="3977750" y="20257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6" name="Google Shape;486;p22"/>
          <p:cNvSpPr txBox="1"/>
          <p:nvPr/>
        </p:nvSpPr>
        <p:spPr>
          <a:xfrm>
            <a:off x="5311875" y="25717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11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7" name="Google Shape;487;p22"/>
          <p:cNvSpPr txBox="1"/>
          <p:nvPr/>
        </p:nvSpPr>
        <p:spPr>
          <a:xfrm>
            <a:off x="1956525" y="26039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8" name="Google Shape;488;p22"/>
          <p:cNvSpPr txBox="1"/>
          <p:nvPr/>
        </p:nvSpPr>
        <p:spPr>
          <a:xfrm>
            <a:off x="2648075" y="272301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22"/>
          <p:cNvSpPr txBox="1"/>
          <p:nvPr/>
        </p:nvSpPr>
        <p:spPr>
          <a:xfrm>
            <a:off x="3346675" y="28843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0" name="Google Shape;490;p22"/>
          <p:cNvSpPr txBox="1"/>
          <p:nvPr/>
        </p:nvSpPr>
        <p:spPr>
          <a:xfrm>
            <a:off x="3977750" y="18122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1" name="Google Shape;491;p22"/>
          <p:cNvSpPr txBox="1"/>
          <p:nvPr/>
        </p:nvSpPr>
        <p:spPr>
          <a:xfrm>
            <a:off x="5311875" y="23242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2" name="Google Shape;492;p22"/>
          <p:cNvSpPr txBox="1"/>
          <p:nvPr/>
        </p:nvSpPr>
        <p:spPr>
          <a:xfrm>
            <a:off x="1956525" y="20549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3" name="Google Shape;493;p22"/>
          <p:cNvSpPr txBox="1"/>
          <p:nvPr/>
        </p:nvSpPr>
        <p:spPr>
          <a:xfrm>
            <a:off x="2648075" y="23890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4" name="Google Shape;494;p22"/>
          <p:cNvSpPr txBox="1"/>
          <p:nvPr/>
        </p:nvSpPr>
        <p:spPr>
          <a:xfrm>
            <a:off x="3301875" y="255366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5" name="Google Shape;495;p22"/>
          <p:cNvSpPr txBox="1"/>
          <p:nvPr/>
        </p:nvSpPr>
        <p:spPr>
          <a:xfrm>
            <a:off x="3977750" y="16841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6" name="Google Shape;496;p22"/>
          <p:cNvSpPr txBox="1"/>
          <p:nvPr/>
        </p:nvSpPr>
        <p:spPr>
          <a:xfrm>
            <a:off x="5311875" y="21105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7" name="Google Shape;497;p22"/>
          <p:cNvSpPr txBox="1"/>
          <p:nvPr/>
        </p:nvSpPr>
        <p:spPr>
          <a:xfrm>
            <a:off x="1956525" y="177818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8" name="Google Shape;498;p22"/>
          <p:cNvSpPr txBox="1"/>
          <p:nvPr/>
        </p:nvSpPr>
        <p:spPr>
          <a:xfrm>
            <a:off x="2605175" y="18161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9" name="Google Shape;499;p22"/>
          <p:cNvSpPr txBox="1"/>
          <p:nvPr/>
        </p:nvSpPr>
        <p:spPr>
          <a:xfrm>
            <a:off x="3301875" y="19563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0" name="Google Shape;500;p22"/>
          <p:cNvSpPr txBox="1"/>
          <p:nvPr/>
        </p:nvSpPr>
        <p:spPr>
          <a:xfrm>
            <a:off x="5279850" y="18000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01" name="Google Shape;501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775" y="850175"/>
            <a:ext cx="6724902" cy="4153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2"/>
          <p:cNvSpPr txBox="1"/>
          <p:nvPr/>
        </p:nvSpPr>
        <p:spPr>
          <a:xfrm>
            <a:off x="2148975" y="38631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3" name="Google Shape;503;p22"/>
          <p:cNvSpPr txBox="1"/>
          <p:nvPr/>
        </p:nvSpPr>
        <p:spPr>
          <a:xfrm>
            <a:off x="2905175" y="38631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4" name="Google Shape;504;p22"/>
          <p:cNvSpPr txBox="1"/>
          <p:nvPr/>
        </p:nvSpPr>
        <p:spPr>
          <a:xfrm>
            <a:off x="3661375" y="40386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14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5" name="Google Shape;505;p22"/>
          <p:cNvSpPr txBox="1"/>
          <p:nvPr/>
        </p:nvSpPr>
        <p:spPr>
          <a:xfrm>
            <a:off x="4486625" y="39227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6" name="Google Shape;506;p22"/>
          <p:cNvSpPr txBox="1"/>
          <p:nvPr/>
        </p:nvSpPr>
        <p:spPr>
          <a:xfrm>
            <a:off x="5242450" y="38522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7" name="Google Shape;507;p22"/>
          <p:cNvSpPr txBox="1"/>
          <p:nvPr/>
        </p:nvSpPr>
        <p:spPr>
          <a:xfrm>
            <a:off x="2085075" y="305728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27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8" name="Google Shape;508;p22"/>
          <p:cNvSpPr txBox="1"/>
          <p:nvPr/>
        </p:nvSpPr>
        <p:spPr>
          <a:xfrm>
            <a:off x="3703250" y="35852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15%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9" name="Google Shape;509;p22"/>
          <p:cNvSpPr txBox="1"/>
          <p:nvPr/>
        </p:nvSpPr>
        <p:spPr>
          <a:xfrm>
            <a:off x="4486625" y="24755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0" name="Google Shape;510;p22"/>
          <p:cNvSpPr txBox="1"/>
          <p:nvPr/>
        </p:nvSpPr>
        <p:spPr>
          <a:xfrm>
            <a:off x="5242450" y="31318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16%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1" name="Google Shape;511;p22"/>
          <p:cNvSpPr txBox="1"/>
          <p:nvPr/>
        </p:nvSpPr>
        <p:spPr>
          <a:xfrm>
            <a:off x="2938450" y="32218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2" name="Google Shape;512;p22"/>
          <p:cNvSpPr txBox="1"/>
          <p:nvPr/>
        </p:nvSpPr>
        <p:spPr>
          <a:xfrm>
            <a:off x="5242450" y="27887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3" name="Google Shape;513;p22"/>
          <p:cNvSpPr txBox="1"/>
          <p:nvPr/>
        </p:nvSpPr>
        <p:spPr>
          <a:xfrm>
            <a:off x="2938450" y="26877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4" name="Google Shape;514;p22"/>
          <p:cNvSpPr txBox="1"/>
          <p:nvPr/>
        </p:nvSpPr>
        <p:spPr>
          <a:xfrm>
            <a:off x="3703250" y="29382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5" name="Google Shape;515;p22"/>
          <p:cNvSpPr txBox="1"/>
          <p:nvPr/>
        </p:nvSpPr>
        <p:spPr>
          <a:xfrm>
            <a:off x="4486625" y="18161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19%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6" name="Google Shape;516;p22"/>
          <p:cNvSpPr txBox="1"/>
          <p:nvPr/>
        </p:nvSpPr>
        <p:spPr>
          <a:xfrm>
            <a:off x="5242450" y="25536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15%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7" name="Google Shape;517;p22"/>
          <p:cNvSpPr txBox="1"/>
          <p:nvPr/>
        </p:nvSpPr>
        <p:spPr>
          <a:xfrm>
            <a:off x="2148975" y="22100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8" name="Google Shape;518;p22"/>
          <p:cNvSpPr txBox="1"/>
          <p:nvPr/>
        </p:nvSpPr>
        <p:spPr>
          <a:xfrm>
            <a:off x="2974950" y="23220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9" name="Google Shape;519;p22"/>
          <p:cNvSpPr txBox="1"/>
          <p:nvPr/>
        </p:nvSpPr>
        <p:spPr>
          <a:xfrm>
            <a:off x="3730788" y="248198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0" name="Google Shape;520;p22"/>
          <p:cNvSpPr txBox="1"/>
          <p:nvPr/>
        </p:nvSpPr>
        <p:spPr>
          <a:xfrm>
            <a:off x="4530150" y="142028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1" name="Google Shape;521;p22"/>
          <p:cNvSpPr txBox="1"/>
          <p:nvPr/>
        </p:nvSpPr>
        <p:spPr>
          <a:xfrm>
            <a:off x="5428850" y="46715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2" name="Google Shape;522;p22"/>
          <p:cNvSpPr txBox="1"/>
          <p:nvPr/>
        </p:nvSpPr>
        <p:spPr>
          <a:xfrm>
            <a:off x="5187950" y="21859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12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3" name="Google Shape;523;p22"/>
          <p:cNvSpPr txBox="1"/>
          <p:nvPr/>
        </p:nvSpPr>
        <p:spPr>
          <a:xfrm>
            <a:off x="2148975" y="170866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4" name="Google Shape;524;p22"/>
          <p:cNvSpPr txBox="1"/>
          <p:nvPr/>
        </p:nvSpPr>
        <p:spPr>
          <a:xfrm>
            <a:off x="2900725" y="19563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5" name="Google Shape;525;p22"/>
          <p:cNvSpPr txBox="1"/>
          <p:nvPr/>
        </p:nvSpPr>
        <p:spPr>
          <a:xfrm>
            <a:off x="3661375" y="218296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6" name="Google Shape;526;p22"/>
          <p:cNvSpPr txBox="1"/>
          <p:nvPr/>
        </p:nvSpPr>
        <p:spPr>
          <a:xfrm>
            <a:off x="4486625" y="12758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7" name="Google Shape;527;p22"/>
          <p:cNvSpPr txBox="1"/>
          <p:nvPr/>
        </p:nvSpPr>
        <p:spPr>
          <a:xfrm>
            <a:off x="5242450" y="17910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8" name="Google Shape;528;p22"/>
          <p:cNvSpPr txBox="1"/>
          <p:nvPr/>
        </p:nvSpPr>
        <p:spPr>
          <a:xfrm>
            <a:off x="2117025" y="136848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9" name="Google Shape;529;p22"/>
          <p:cNvSpPr txBox="1"/>
          <p:nvPr/>
        </p:nvSpPr>
        <p:spPr>
          <a:xfrm>
            <a:off x="2828400" y="14923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17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0" name="Google Shape;530;p22"/>
          <p:cNvSpPr txBox="1"/>
          <p:nvPr/>
        </p:nvSpPr>
        <p:spPr>
          <a:xfrm>
            <a:off x="3603775" y="16056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1" name="Google Shape;531;p22"/>
          <p:cNvSpPr txBox="1"/>
          <p:nvPr/>
        </p:nvSpPr>
        <p:spPr>
          <a:xfrm>
            <a:off x="5242450" y="141418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13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"/>
          <p:cNvSpPr txBox="1"/>
          <p:nvPr>
            <p:ph type="title"/>
          </p:nvPr>
        </p:nvSpPr>
        <p:spPr>
          <a:xfrm>
            <a:off x="1297500" y="1781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Socio-Economic Data: Continued. </a:t>
            </a:r>
            <a:endParaRPr/>
          </a:p>
        </p:txBody>
      </p:sp>
      <p:sp>
        <p:nvSpPr>
          <p:cNvPr id="537" name="Google Shape;537;p23"/>
          <p:cNvSpPr txBox="1"/>
          <p:nvPr>
            <p:ph idx="1" type="body"/>
          </p:nvPr>
        </p:nvSpPr>
        <p:spPr>
          <a:xfrm>
            <a:off x="3757425" y="22877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538" name="Google Shape;538;p23"/>
          <p:cNvSpPr txBox="1"/>
          <p:nvPr/>
        </p:nvSpPr>
        <p:spPr>
          <a:xfrm>
            <a:off x="2060575" y="41371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9" name="Google Shape;539;p23"/>
          <p:cNvSpPr txBox="1"/>
          <p:nvPr/>
        </p:nvSpPr>
        <p:spPr>
          <a:xfrm>
            <a:off x="3083525" y="41371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0" name="Google Shape;540;p23"/>
          <p:cNvSpPr txBox="1"/>
          <p:nvPr/>
        </p:nvSpPr>
        <p:spPr>
          <a:xfrm>
            <a:off x="4036800" y="41913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1" name="Google Shape;541;p23"/>
          <p:cNvSpPr txBox="1"/>
          <p:nvPr/>
        </p:nvSpPr>
        <p:spPr>
          <a:xfrm>
            <a:off x="4990075" y="40912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2" name="Google Shape;542;p23"/>
          <p:cNvSpPr txBox="1"/>
          <p:nvPr/>
        </p:nvSpPr>
        <p:spPr>
          <a:xfrm>
            <a:off x="7000450" y="41913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3" name="Google Shape;543;p23"/>
          <p:cNvSpPr txBox="1"/>
          <p:nvPr/>
        </p:nvSpPr>
        <p:spPr>
          <a:xfrm>
            <a:off x="2060575" y="31021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4" name="Google Shape;544;p23"/>
          <p:cNvSpPr txBox="1"/>
          <p:nvPr/>
        </p:nvSpPr>
        <p:spPr>
          <a:xfrm>
            <a:off x="3083525" y="31021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5" name="Google Shape;545;p23"/>
          <p:cNvSpPr txBox="1"/>
          <p:nvPr/>
        </p:nvSpPr>
        <p:spPr>
          <a:xfrm>
            <a:off x="4036800" y="31021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6" name="Google Shape;546;p23"/>
          <p:cNvSpPr txBox="1"/>
          <p:nvPr/>
        </p:nvSpPr>
        <p:spPr>
          <a:xfrm>
            <a:off x="5038000" y="31021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7" name="Google Shape;547;p23"/>
          <p:cNvSpPr txBox="1"/>
          <p:nvPr/>
        </p:nvSpPr>
        <p:spPr>
          <a:xfrm>
            <a:off x="5964550" y="30701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8" name="Google Shape;548;p23"/>
          <p:cNvSpPr txBox="1"/>
          <p:nvPr/>
        </p:nvSpPr>
        <p:spPr>
          <a:xfrm>
            <a:off x="6992475" y="31021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9" name="Google Shape;549;p23"/>
          <p:cNvSpPr txBox="1"/>
          <p:nvPr/>
        </p:nvSpPr>
        <p:spPr>
          <a:xfrm>
            <a:off x="3050125" y="22443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17%</a:t>
            </a:r>
            <a:endParaRPr b="1"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p23"/>
          <p:cNvSpPr txBox="1"/>
          <p:nvPr/>
        </p:nvSpPr>
        <p:spPr>
          <a:xfrm>
            <a:off x="4990075" y="23242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="1"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1" name="Google Shape;551;p23"/>
          <p:cNvSpPr txBox="1"/>
          <p:nvPr/>
        </p:nvSpPr>
        <p:spPr>
          <a:xfrm>
            <a:off x="6930025" y="21645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="1"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2" name="Google Shape;552;p23"/>
          <p:cNvSpPr txBox="1"/>
          <p:nvPr/>
        </p:nvSpPr>
        <p:spPr>
          <a:xfrm>
            <a:off x="4936950" y="21130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13%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3" name="Google Shape;553;p23"/>
          <p:cNvSpPr txBox="1"/>
          <p:nvPr/>
        </p:nvSpPr>
        <p:spPr>
          <a:xfrm>
            <a:off x="7097750" y="20767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4" name="Google Shape;554;p23"/>
          <p:cNvSpPr txBox="1"/>
          <p:nvPr/>
        </p:nvSpPr>
        <p:spPr>
          <a:xfrm>
            <a:off x="2060575" y="19734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5" name="Google Shape;555;p23"/>
          <p:cNvSpPr txBox="1"/>
          <p:nvPr/>
        </p:nvSpPr>
        <p:spPr>
          <a:xfrm>
            <a:off x="3050125" y="19170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6" name="Google Shape;556;p23"/>
          <p:cNvSpPr txBox="1"/>
          <p:nvPr/>
        </p:nvSpPr>
        <p:spPr>
          <a:xfrm>
            <a:off x="4106250" y="21645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7" name="Google Shape;557;p23"/>
          <p:cNvSpPr txBox="1"/>
          <p:nvPr/>
        </p:nvSpPr>
        <p:spPr>
          <a:xfrm>
            <a:off x="5073938" y="1914750"/>
            <a:ext cx="8307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8" name="Google Shape;558;p23"/>
          <p:cNvSpPr txBox="1"/>
          <p:nvPr/>
        </p:nvSpPr>
        <p:spPr>
          <a:xfrm>
            <a:off x="7040400" y="19170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9" name="Google Shape;559;p23"/>
          <p:cNvSpPr txBox="1"/>
          <p:nvPr/>
        </p:nvSpPr>
        <p:spPr>
          <a:xfrm>
            <a:off x="8148275" y="736375"/>
            <a:ext cx="995700" cy="1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70% of our employees attended a non-selective state run/state funded school. 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0" name="Google Shape;560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700" y="736384"/>
            <a:ext cx="7038899" cy="4353867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3"/>
          <p:cNvSpPr txBox="1"/>
          <p:nvPr/>
        </p:nvSpPr>
        <p:spPr>
          <a:xfrm>
            <a:off x="2740025" y="199686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2" name="Google Shape;562;p23"/>
          <p:cNvSpPr txBox="1"/>
          <p:nvPr/>
        </p:nvSpPr>
        <p:spPr>
          <a:xfrm>
            <a:off x="7257550" y="19734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3" name="Google Shape;563;p23"/>
          <p:cNvSpPr txBox="1"/>
          <p:nvPr/>
        </p:nvSpPr>
        <p:spPr>
          <a:xfrm>
            <a:off x="4890213" y="20374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4" name="Google Shape;564;p23"/>
          <p:cNvSpPr txBox="1"/>
          <p:nvPr/>
        </p:nvSpPr>
        <p:spPr>
          <a:xfrm>
            <a:off x="2670075" y="260513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5" name="Google Shape;565;p23"/>
          <p:cNvSpPr txBox="1"/>
          <p:nvPr/>
        </p:nvSpPr>
        <p:spPr>
          <a:xfrm>
            <a:off x="4363350" y="25697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6" name="Google Shape;566;p23"/>
          <p:cNvSpPr txBox="1"/>
          <p:nvPr/>
        </p:nvSpPr>
        <p:spPr>
          <a:xfrm>
            <a:off x="6592875" y="257346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7" name="Google Shape;567;p23"/>
          <p:cNvSpPr txBox="1"/>
          <p:nvPr/>
        </p:nvSpPr>
        <p:spPr>
          <a:xfrm>
            <a:off x="7370575" y="25894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8" name="Google Shape;568;p23"/>
          <p:cNvSpPr txBox="1"/>
          <p:nvPr/>
        </p:nvSpPr>
        <p:spPr>
          <a:xfrm>
            <a:off x="2740025" y="310208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9" name="Google Shape;569;p23"/>
          <p:cNvSpPr txBox="1"/>
          <p:nvPr/>
        </p:nvSpPr>
        <p:spPr>
          <a:xfrm>
            <a:off x="4352288" y="31143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0" name="Google Shape;570;p23"/>
          <p:cNvSpPr txBox="1"/>
          <p:nvPr/>
        </p:nvSpPr>
        <p:spPr>
          <a:xfrm>
            <a:off x="6891100" y="308236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1" name="Google Shape;571;p23"/>
          <p:cNvSpPr txBox="1"/>
          <p:nvPr/>
        </p:nvSpPr>
        <p:spPr>
          <a:xfrm>
            <a:off x="2803925" y="36196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14%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2" name="Google Shape;572;p23"/>
          <p:cNvSpPr txBox="1"/>
          <p:nvPr/>
        </p:nvSpPr>
        <p:spPr>
          <a:xfrm>
            <a:off x="4783775" y="36467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3" name="Google Shape;573;p23"/>
          <p:cNvSpPr txBox="1"/>
          <p:nvPr/>
        </p:nvSpPr>
        <p:spPr>
          <a:xfrm>
            <a:off x="6723875" y="36467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4" name="Google Shape;574;p23"/>
          <p:cNvSpPr txBox="1"/>
          <p:nvPr/>
        </p:nvSpPr>
        <p:spPr>
          <a:xfrm>
            <a:off x="7058575" y="36467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5" name="Google Shape;575;p23"/>
          <p:cNvSpPr txBox="1"/>
          <p:nvPr/>
        </p:nvSpPr>
        <p:spPr>
          <a:xfrm>
            <a:off x="7429950" y="36467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6" name="Google Shape;576;p23"/>
          <p:cNvSpPr txBox="1"/>
          <p:nvPr/>
        </p:nvSpPr>
        <p:spPr>
          <a:xfrm>
            <a:off x="2740025" y="41371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7" name="Google Shape;577;p23"/>
          <p:cNvSpPr txBox="1"/>
          <p:nvPr/>
        </p:nvSpPr>
        <p:spPr>
          <a:xfrm>
            <a:off x="4659050" y="417903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8" name="Google Shape;578;p23"/>
          <p:cNvSpPr txBox="1"/>
          <p:nvPr/>
        </p:nvSpPr>
        <p:spPr>
          <a:xfrm>
            <a:off x="6683950" y="42110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9" name="Google Shape;579;p23"/>
          <p:cNvSpPr txBox="1"/>
          <p:nvPr/>
        </p:nvSpPr>
        <p:spPr>
          <a:xfrm>
            <a:off x="6896625" y="42110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0" name="Google Shape;580;p23"/>
          <p:cNvSpPr txBox="1"/>
          <p:nvPr/>
        </p:nvSpPr>
        <p:spPr>
          <a:xfrm>
            <a:off x="7226300" y="419126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Social Mobility Data: Did our employees’ parents attend </a:t>
            </a:r>
            <a:r>
              <a:rPr lang="en-GB"/>
              <a:t>university</a:t>
            </a:r>
            <a:r>
              <a:rPr lang="en-GB"/>
              <a:t>? </a:t>
            </a:r>
            <a:endParaRPr/>
          </a:p>
        </p:txBody>
      </p:sp>
      <p:sp>
        <p:nvSpPr>
          <p:cNvPr id="586" name="Google Shape;586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587" name="Google Shape;587;p24"/>
          <p:cNvSpPr txBox="1"/>
          <p:nvPr/>
        </p:nvSpPr>
        <p:spPr>
          <a:xfrm>
            <a:off x="2123575" y="368977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8" name="Google Shape;588;p24"/>
          <p:cNvSpPr txBox="1"/>
          <p:nvPr/>
        </p:nvSpPr>
        <p:spPr>
          <a:xfrm>
            <a:off x="2355850" y="2692050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70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9" name="Google Shape;589;p24"/>
          <p:cNvSpPr txBox="1"/>
          <p:nvPr/>
        </p:nvSpPr>
        <p:spPr>
          <a:xfrm>
            <a:off x="2556150" y="393067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0" name="Google Shape;590;p24"/>
          <p:cNvSpPr txBox="1"/>
          <p:nvPr/>
        </p:nvSpPr>
        <p:spPr>
          <a:xfrm>
            <a:off x="2988100" y="3755600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1" name="Google Shape;591;p24"/>
          <p:cNvSpPr txBox="1"/>
          <p:nvPr/>
        </p:nvSpPr>
        <p:spPr>
          <a:xfrm>
            <a:off x="3236350" y="253182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2" name="Google Shape;592;p24"/>
          <p:cNvSpPr txBox="1"/>
          <p:nvPr/>
        </p:nvSpPr>
        <p:spPr>
          <a:xfrm>
            <a:off x="3483400" y="399337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3" name="Google Shape;593;p24"/>
          <p:cNvSpPr txBox="1"/>
          <p:nvPr/>
        </p:nvSpPr>
        <p:spPr>
          <a:xfrm>
            <a:off x="3852625" y="384542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4" name="Google Shape;594;p24"/>
          <p:cNvSpPr txBox="1"/>
          <p:nvPr/>
        </p:nvSpPr>
        <p:spPr>
          <a:xfrm>
            <a:off x="4076700" y="283542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61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5" name="Google Shape;595;p24"/>
          <p:cNvSpPr txBox="1"/>
          <p:nvPr/>
        </p:nvSpPr>
        <p:spPr>
          <a:xfrm>
            <a:off x="4292400" y="362707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25%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6" name="Google Shape;596;p24"/>
          <p:cNvSpPr txBox="1"/>
          <p:nvPr/>
        </p:nvSpPr>
        <p:spPr>
          <a:xfrm>
            <a:off x="4725125" y="309662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7" name="Google Shape;597;p24"/>
          <p:cNvSpPr txBox="1"/>
          <p:nvPr/>
        </p:nvSpPr>
        <p:spPr>
          <a:xfrm>
            <a:off x="5021300" y="309662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8" name="Google Shape;598;p24"/>
          <p:cNvSpPr txBox="1"/>
          <p:nvPr/>
        </p:nvSpPr>
        <p:spPr>
          <a:xfrm>
            <a:off x="5870275" y="2228225"/>
            <a:ext cx="717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9" name="Google Shape;599;p24"/>
          <p:cNvSpPr txBox="1"/>
          <p:nvPr/>
        </p:nvSpPr>
        <p:spPr>
          <a:xfrm>
            <a:off x="6420300" y="3275550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0" name="Google Shape;600;p24"/>
          <p:cNvSpPr txBox="1"/>
          <p:nvPr/>
        </p:nvSpPr>
        <p:spPr>
          <a:xfrm>
            <a:off x="6644600" y="3051300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51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1" name="Google Shape;601;p24"/>
          <p:cNvSpPr txBox="1"/>
          <p:nvPr/>
        </p:nvSpPr>
        <p:spPr>
          <a:xfrm>
            <a:off x="6868850" y="393067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2" name="Google Shape;602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187700"/>
            <a:ext cx="6210799" cy="384051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24"/>
          <p:cNvSpPr txBox="1"/>
          <p:nvPr/>
        </p:nvSpPr>
        <p:spPr>
          <a:xfrm>
            <a:off x="1956775" y="3639075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4" name="Google Shape;604;p24"/>
          <p:cNvSpPr txBox="1"/>
          <p:nvPr/>
        </p:nvSpPr>
        <p:spPr>
          <a:xfrm>
            <a:off x="2179675" y="209030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70%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5" name="Google Shape;605;p24"/>
          <p:cNvSpPr txBox="1"/>
          <p:nvPr/>
        </p:nvSpPr>
        <p:spPr>
          <a:xfrm>
            <a:off x="2451900" y="3942675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6" name="Google Shape;606;p24"/>
          <p:cNvSpPr txBox="1"/>
          <p:nvPr/>
        </p:nvSpPr>
        <p:spPr>
          <a:xfrm>
            <a:off x="3016150" y="3701775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7" name="Google Shape;607;p24"/>
          <p:cNvSpPr txBox="1"/>
          <p:nvPr/>
        </p:nvSpPr>
        <p:spPr>
          <a:xfrm>
            <a:off x="3264400" y="1948625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75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8" name="Google Shape;608;p24"/>
          <p:cNvSpPr txBox="1"/>
          <p:nvPr/>
        </p:nvSpPr>
        <p:spPr>
          <a:xfrm>
            <a:off x="3511450" y="3942675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9" name="Google Shape;609;p24"/>
          <p:cNvSpPr txBox="1"/>
          <p:nvPr/>
        </p:nvSpPr>
        <p:spPr>
          <a:xfrm>
            <a:off x="4040875" y="376760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0" name="Google Shape;610;p24"/>
          <p:cNvSpPr txBox="1"/>
          <p:nvPr/>
        </p:nvSpPr>
        <p:spPr>
          <a:xfrm>
            <a:off x="4352400" y="2397925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61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1" name="Google Shape;611;p24"/>
          <p:cNvSpPr txBox="1"/>
          <p:nvPr/>
        </p:nvSpPr>
        <p:spPr>
          <a:xfrm>
            <a:off x="4572000" y="347600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25%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2" name="Google Shape;612;p24"/>
          <p:cNvSpPr txBox="1"/>
          <p:nvPr/>
        </p:nvSpPr>
        <p:spPr>
          <a:xfrm>
            <a:off x="5125400" y="306330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38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3" name="Google Shape;613;p24"/>
          <p:cNvSpPr txBox="1"/>
          <p:nvPr/>
        </p:nvSpPr>
        <p:spPr>
          <a:xfrm>
            <a:off x="5365675" y="236990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62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4" name="Google Shape;614;p24"/>
          <p:cNvSpPr txBox="1"/>
          <p:nvPr/>
        </p:nvSpPr>
        <p:spPr>
          <a:xfrm>
            <a:off x="6148375" y="3565825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5" name="Google Shape;615;p24"/>
          <p:cNvSpPr txBox="1"/>
          <p:nvPr/>
        </p:nvSpPr>
        <p:spPr>
          <a:xfrm>
            <a:off x="6448350" y="2195925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67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6" name="Google Shape;616;p24"/>
          <p:cNvSpPr txBox="1"/>
          <p:nvPr/>
        </p:nvSpPr>
        <p:spPr>
          <a:xfrm>
            <a:off x="6672650" y="3845425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11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Diversity report on Primary Carers 2025</a:t>
            </a:r>
            <a:endParaRPr/>
          </a:p>
        </p:txBody>
      </p:sp>
      <p:sp>
        <p:nvSpPr>
          <p:cNvPr id="622" name="Google Shape;622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623" name="Google Shape;623;p25"/>
          <p:cNvSpPr txBox="1"/>
          <p:nvPr/>
        </p:nvSpPr>
        <p:spPr>
          <a:xfrm>
            <a:off x="1908850" y="248387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63%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4" name="Google Shape;624;p25"/>
          <p:cNvSpPr txBox="1"/>
          <p:nvPr/>
        </p:nvSpPr>
        <p:spPr>
          <a:xfrm>
            <a:off x="1980800" y="30509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42%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5" name="Google Shape;625;p25"/>
          <p:cNvSpPr txBox="1"/>
          <p:nvPr/>
        </p:nvSpPr>
        <p:spPr>
          <a:xfrm>
            <a:off x="2236950" y="4163225"/>
            <a:ext cx="4953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6" name="Google Shape;626;p25"/>
          <p:cNvSpPr txBox="1"/>
          <p:nvPr/>
        </p:nvSpPr>
        <p:spPr>
          <a:xfrm>
            <a:off x="2357425" y="3963500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7" name="Google Shape;627;p25"/>
          <p:cNvSpPr txBox="1"/>
          <p:nvPr/>
        </p:nvSpPr>
        <p:spPr>
          <a:xfrm>
            <a:off x="2619800" y="4510700"/>
            <a:ext cx="6849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TOTAL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8" name="Google Shape;628;p25"/>
          <p:cNvSpPr txBox="1"/>
          <p:nvPr/>
        </p:nvSpPr>
        <p:spPr>
          <a:xfrm>
            <a:off x="2714600" y="462422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9" name="Google Shape;629;p25"/>
          <p:cNvSpPr txBox="1"/>
          <p:nvPr/>
        </p:nvSpPr>
        <p:spPr>
          <a:xfrm>
            <a:off x="3241850" y="3589300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0" name="Google Shape;630;p25"/>
          <p:cNvSpPr txBox="1"/>
          <p:nvPr/>
        </p:nvSpPr>
        <p:spPr>
          <a:xfrm>
            <a:off x="3304700" y="2667900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58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1" name="Google Shape;631;p25"/>
          <p:cNvSpPr txBox="1"/>
          <p:nvPr/>
        </p:nvSpPr>
        <p:spPr>
          <a:xfrm>
            <a:off x="3550700" y="2364300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68%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2" name="Google Shape;632;p25"/>
          <p:cNvSpPr txBox="1"/>
          <p:nvPr/>
        </p:nvSpPr>
        <p:spPr>
          <a:xfrm>
            <a:off x="3670375" y="178682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87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3" name="Google Shape;633;p25"/>
          <p:cNvSpPr txBox="1"/>
          <p:nvPr/>
        </p:nvSpPr>
        <p:spPr>
          <a:xfrm>
            <a:off x="3840850" y="1435288"/>
            <a:ext cx="5340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4" name="Google Shape;634;p25"/>
          <p:cNvSpPr txBox="1"/>
          <p:nvPr/>
        </p:nvSpPr>
        <p:spPr>
          <a:xfrm>
            <a:off x="4001125" y="4863975"/>
            <a:ext cx="4953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68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5" name="Google Shape;635;p25"/>
          <p:cNvSpPr txBox="1"/>
          <p:nvPr/>
        </p:nvSpPr>
        <p:spPr>
          <a:xfrm>
            <a:off x="4001125" y="4519550"/>
            <a:ext cx="6390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TOTAL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68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6" name="Google Shape;636;p25"/>
          <p:cNvSpPr txBox="1"/>
          <p:nvPr/>
        </p:nvSpPr>
        <p:spPr>
          <a:xfrm>
            <a:off x="4688050" y="400967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7" name="Google Shape;637;p25"/>
          <p:cNvSpPr txBox="1"/>
          <p:nvPr/>
        </p:nvSpPr>
        <p:spPr>
          <a:xfrm>
            <a:off x="4992825" y="3589300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25%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8" name="Google Shape;638;p25"/>
          <p:cNvSpPr txBox="1"/>
          <p:nvPr/>
        </p:nvSpPr>
        <p:spPr>
          <a:xfrm>
            <a:off x="5448675" y="4145225"/>
            <a:ext cx="495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9" name="Google Shape;639;p25"/>
          <p:cNvSpPr txBox="1"/>
          <p:nvPr/>
        </p:nvSpPr>
        <p:spPr>
          <a:xfrm>
            <a:off x="7844125" y="1272675"/>
            <a:ext cx="11766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31% of our employees are a primary carer for a child under 18. 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40" name="Google Shape;640;p2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763" y="964150"/>
            <a:ext cx="6487723" cy="4011626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25"/>
          <p:cNvSpPr txBox="1"/>
          <p:nvPr/>
        </p:nvSpPr>
        <p:spPr>
          <a:xfrm>
            <a:off x="1908850" y="243195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63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2" name="Google Shape;642;p25"/>
          <p:cNvSpPr txBox="1"/>
          <p:nvPr/>
        </p:nvSpPr>
        <p:spPr>
          <a:xfrm>
            <a:off x="2132425" y="345835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3" name="Google Shape;643;p25"/>
          <p:cNvSpPr txBox="1"/>
          <p:nvPr/>
        </p:nvSpPr>
        <p:spPr>
          <a:xfrm>
            <a:off x="2348050" y="3810788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4" name="Google Shape;644;p25"/>
          <p:cNvSpPr txBox="1"/>
          <p:nvPr/>
        </p:nvSpPr>
        <p:spPr>
          <a:xfrm>
            <a:off x="2932400" y="297150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42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5" name="Google Shape;645;p25"/>
          <p:cNvSpPr txBox="1"/>
          <p:nvPr/>
        </p:nvSpPr>
        <p:spPr>
          <a:xfrm>
            <a:off x="3209900" y="257175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58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6" name="Google Shape;646;p25"/>
          <p:cNvSpPr txBox="1"/>
          <p:nvPr/>
        </p:nvSpPr>
        <p:spPr>
          <a:xfrm>
            <a:off x="4029175" y="3981500"/>
            <a:ext cx="4392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7" name="Google Shape;647;p25"/>
          <p:cNvSpPr txBox="1"/>
          <p:nvPr/>
        </p:nvSpPr>
        <p:spPr>
          <a:xfrm>
            <a:off x="4248850" y="236430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68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8" name="Google Shape;648;p25"/>
          <p:cNvSpPr txBox="1"/>
          <p:nvPr/>
        </p:nvSpPr>
        <p:spPr>
          <a:xfrm>
            <a:off x="4496425" y="3441925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9" name="Google Shape;649;p25"/>
          <p:cNvSpPr txBox="1"/>
          <p:nvPr/>
        </p:nvSpPr>
        <p:spPr>
          <a:xfrm>
            <a:off x="5095500" y="389290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0" name="Google Shape;650;p25"/>
          <p:cNvSpPr txBox="1"/>
          <p:nvPr/>
        </p:nvSpPr>
        <p:spPr>
          <a:xfrm>
            <a:off x="5348300" y="1725225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1" name="Google Shape;651;p25"/>
          <p:cNvSpPr txBox="1"/>
          <p:nvPr/>
        </p:nvSpPr>
        <p:spPr>
          <a:xfrm>
            <a:off x="6179575" y="330970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31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2" name="Google Shape;652;p25"/>
          <p:cNvSpPr txBox="1"/>
          <p:nvPr/>
        </p:nvSpPr>
        <p:spPr>
          <a:xfrm>
            <a:off x="6427825" y="2495875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3" name="Google Shape;653;p25"/>
          <p:cNvSpPr txBox="1"/>
          <p:nvPr/>
        </p:nvSpPr>
        <p:spPr>
          <a:xfrm>
            <a:off x="6700025" y="3892900"/>
            <a:ext cx="4392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6"/>
          <p:cNvSpPr txBox="1"/>
          <p:nvPr>
            <p:ph type="title"/>
          </p:nvPr>
        </p:nvSpPr>
        <p:spPr>
          <a:xfrm>
            <a:off x="1297500" y="1621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Diversity</a:t>
            </a:r>
            <a:r>
              <a:rPr lang="en-GB"/>
              <a:t> Report; Caregivers </a:t>
            </a:r>
            <a:endParaRPr/>
          </a:p>
        </p:txBody>
      </p:sp>
      <p:sp>
        <p:nvSpPr>
          <p:cNvPr id="659" name="Google Shape;659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660" name="Google Shape;660;p26"/>
          <p:cNvSpPr txBox="1"/>
          <p:nvPr/>
        </p:nvSpPr>
        <p:spPr>
          <a:xfrm>
            <a:off x="7867000" y="1517500"/>
            <a:ext cx="10863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8% of our staff look after or care for someone over 18, alongside their 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employment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1" name="Google Shape;661;p26"/>
          <p:cNvSpPr txBox="1"/>
          <p:nvPr/>
        </p:nvSpPr>
        <p:spPr>
          <a:xfrm>
            <a:off x="6557175" y="3434325"/>
            <a:ext cx="5031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86%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2" name="Google Shape;662;p26"/>
          <p:cNvSpPr txBox="1"/>
          <p:nvPr/>
        </p:nvSpPr>
        <p:spPr>
          <a:xfrm>
            <a:off x="6621050" y="2252188"/>
            <a:ext cx="7110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3" name="Google Shape;663;p26"/>
          <p:cNvSpPr/>
          <p:nvPr/>
        </p:nvSpPr>
        <p:spPr>
          <a:xfrm>
            <a:off x="7148150" y="2284150"/>
            <a:ext cx="183900" cy="127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4" name="Google Shape;664;p26"/>
          <p:cNvSpPr txBox="1"/>
          <p:nvPr/>
        </p:nvSpPr>
        <p:spPr>
          <a:xfrm>
            <a:off x="7196200" y="2284150"/>
            <a:ext cx="6708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1%</a:t>
            </a:r>
            <a:endParaRPr b="1" sz="10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5" name="Google Shape;665;p26"/>
          <p:cNvSpPr txBox="1"/>
          <p:nvPr/>
        </p:nvSpPr>
        <p:spPr>
          <a:xfrm>
            <a:off x="6734225" y="32219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86%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6" name="Google Shape;666;p26"/>
          <p:cNvSpPr txBox="1"/>
          <p:nvPr/>
        </p:nvSpPr>
        <p:spPr>
          <a:xfrm>
            <a:off x="6693050" y="20045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67" name="Google Shape;667;p26"/>
          <p:cNvCxnSpPr/>
          <p:nvPr/>
        </p:nvCxnSpPr>
        <p:spPr>
          <a:xfrm flipH="1" rot="10800000">
            <a:off x="7459675" y="1373575"/>
            <a:ext cx="167700" cy="5832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8" name="Google Shape;668;p26"/>
          <p:cNvSpPr txBox="1"/>
          <p:nvPr/>
        </p:nvSpPr>
        <p:spPr>
          <a:xfrm>
            <a:off x="7373225" y="1093163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b="1" lang="en-GB" sz="1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b="1" sz="10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9" name="Google Shape;669;p26"/>
          <p:cNvSpPr txBox="1"/>
          <p:nvPr/>
        </p:nvSpPr>
        <p:spPr>
          <a:xfrm>
            <a:off x="6693050" y="17171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0" name="Google Shape;670;p26"/>
          <p:cNvSpPr txBox="1"/>
          <p:nvPr/>
        </p:nvSpPr>
        <p:spPr>
          <a:xfrm>
            <a:off x="5600425" y="32219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1" name="Google Shape;671;p26"/>
          <p:cNvSpPr txBox="1"/>
          <p:nvPr/>
        </p:nvSpPr>
        <p:spPr>
          <a:xfrm>
            <a:off x="4643675" y="32219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2" name="Google Shape;672;p26"/>
          <p:cNvSpPr txBox="1"/>
          <p:nvPr/>
        </p:nvSpPr>
        <p:spPr>
          <a:xfrm>
            <a:off x="4572000" y="184480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3" name="Google Shape;673;p26"/>
          <p:cNvSpPr txBox="1"/>
          <p:nvPr/>
        </p:nvSpPr>
        <p:spPr>
          <a:xfrm>
            <a:off x="4643675" y="15675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4" name="Google Shape;674;p26"/>
          <p:cNvSpPr txBox="1"/>
          <p:nvPr/>
        </p:nvSpPr>
        <p:spPr>
          <a:xfrm>
            <a:off x="3615350" y="32219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5" name="Google Shape;675;p26"/>
          <p:cNvSpPr txBox="1"/>
          <p:nvPr/>
        </p:nvSpPr>
        <p:spPr>
          <a:xfrm>
            <a:off x="2553125" y="32219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6" name="Google Shape;676;p26"/>
          <p:cNvSpPr txBox="1"/>
          <p:nvPr/>
        </p:nvSpPr>
        <p:spPr>
          <a:xfrm>
            <a:off x="1522850" y="32219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80%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7" name="Google Shape;677;p26"/>
          <p:cNvSpPr txBox="1"/>
          <p:nvPr/>
        </p:nvSpPr>
        <p:spPr>
          <a:xfrm>
            <a:off x="1522850" y="20757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8" name="Google Shape;678;p26"/>
          <p:cNvSpPr txBox="1"/>
          <p:nvPr/>
        </p:nvSpPr>
        <p:spPr>
          <a:xfrm>
            <a:off x="1522850" y="17171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9" name="Google Shape;679;p26"/>
          <p:cNvSpPr txBox="1"/>
          <p:nvPr/>
        </p:nvSpPr>
        <p:spPr>
          <a:xfrm>
            <a:off x="2553125" y="1765575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0" name="Google Shape;680;p26"/>
          <p:cNvSpPr txBox="1"/>
          <p:nvPr/>
        </p:nvSpPr>
        <p:spPr>
          <a:xfrm>
            <a:off x="3615350" y="24831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1" name="Google Shape;681;p26"/>
          <p:cNvSpPr txBox="1"/>
          <p:nvPr/>
        </p:nvSpPr>
        <p:spPr>
          <a:xfrm>
            <a:off x="3615350" y="2075750"/>
            <a:ext cx="639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82" name="Google Shape;682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600" y="740902"/>
            <a:ext cx="6844301" cy="4226874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26"/>
          <p:cNvSpPr txBox="1"/>
          <p:nvPr/>
        </p:nvSpPr>
        <p:spPr>
          <a:xfrm>
            <a:off x="2013225" y="37939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80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4" name="Google Shape;684;p26"/>
          <p:cNvSpPr txBox="1"/>
          <p:nvPr/>
        </p:nvSpPr>
        <p:spPr>
          <a:xfrm>
            <a:off x="2053150" y="192473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5" name="Google Shape;685;p26"/>
          <p:cNvSpPr txBox="1"/>
          <p:nvPr/>
        </p:nvSpPr>
        <p:spPr>
          <a:xfrm>
            <a:off x="2053150" y="171713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6" name="Google Shape;686;p26"/>
          <p:cNvSpPr txBox="1"/>
          <p:nvPr/>
        </p:nvSpPr>
        <p:spPr>
          <a:xfrm>
            <a:off x="3192125" y="37939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7" name="Google Shape;687;p26"/>
          <p:cNvSpPr txBox="1"/>
          <p:nvPr/>
        </p:nvSpPr>
        <p:spPr>
          <a:xfrm>
            <a:off x="3261775" y="165593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8" name="Google Shape;688;p26"/>
          <p:cNvSpPr txBox="1"/>
          <p:nvPr/>
        </p:nvSpPr>
        <p:spPr>
          <a:xfrm>
            <a:off x="4324675" y="37939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68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9" name="Google Shape;689;p26"/>
          <p:cNvSpPr txBox="1"/>
          <p:nvPr/>
        </p:nvSpPr>
        <p:spPr>
          <a:xfrm>
            <a:off x="4368200" y="23113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0" name="Google Shape;690;p26"/>
          <p:cNvSpPr txBox="1"/>
          <p:nvPr/>
        </p:nvSpPr>
        <p:spPr>
          <a:xfrm>
            <a:off x="4324675" y="189293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1" name="Google Shape;691;p26"/>
          <p:cNvSpPr txBox="1"/>
          <p:nvPr/>
        </p:nvSpPr>
        <p:spPr>
          <a:xfrm>
            <a:off x="5380875" y="37939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86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2" name="Google Shape;692;p26"/>
          <p:cNvSpPr txBox="1"/>
          <p:nvPr/>
        </p:nvSpPr>
        <p:spPr>
          <a:xfrm>
            <a:off x="5508863" y="179708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3" name="Google Shape;693;p26"/>
          <p:cNvSpPr txBox="1"/>
          <p:nvPr/>
        </p:nvSpPr>
        <p:spPr>
          <a:xfrm>
            <a:off x="5584500" y="156753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4" name="Google Shape;694;p26"/>
          <p:cNvSpPr txBox="1"/>
          <p:nvPr/>
        </p:nvSpPr>
        <p:spPr>
          <a:xfrm>
            <a:off x="6557175" y="37939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82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5" name="Google Shape;695;p26"/>
          <p:cNvSpPr txBox="1"/>
          <p:nvPr/>
        </p:nvSpPr>
        <p:spPr>
          <a:xfrm>
            <a:off x="6557175" y="197493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6" name="Google Shape;696;p26"/>
          <p:cNvSpPr txBox="1"/>
          <p:nvPr/>
        </p:nvSpPr>
        <p:spPr>
          <a:xfrm>
            <a:off x="6646450" y="18455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7" name="Google Shape;697;p26"/>
          <p:cNvSpPr txBox="1"/>
          <p:nvPr/>
        </p:nvSpPr>
        <p:spPr>
          <a:xfrm>
            <a:off x="6646450" y="15675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</a:t>
            </a:r>
            <a:r>
              <a:rPr lang="en-GB"/>
              <a:t>diversity</a:t>
            </a:r>
            <a:r>
              <a:rPr lang="en-GB"/>
              <a:t> report 2025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441250" y="19748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          </a:t>
            </a:r>
            <a:endParaRPr/>
          </a:p>
        </p:txBody>
      </p:sp>
      <p:sp>
        <p:nvSpPr>
          <p:cNvPr id="142" name="Google Shape;142;p14"/>
          <p:cNvSpPr/>
          <p:nvPr/>
        </p:nvSpPr>
        <p:spPr>
          <a:xfrm>
            <a:off x="527125" y="2451950"/>
            <a:ext cx="1533600" cy="66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469650" y="1884925"/>
            <a:ext cx="13257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70% of our Partners are Female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7595450" y="2148450"/>
            <a:ext cx="13257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Overall, 69% of our staff is female and 28% are Male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Google Shape;145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700" y="1237975"/>
            <a:ext cx="5492751" cy="339634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 txBox="1"/>
          <p:nvPr/>
        </p:nvSpPr>
        <p:spPr>
          <a:xfrm>
            <a:off x="2946975" y="188491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2946975" y="25717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2946975" y="35546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3907375" y="244798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3907375" y="345208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4791700" y="230428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4"/>
          <p:cNvSpPr txBox="1"/>
          <p:nvPr/>
        </p:nvSpPr>
        <p:spPr>
          <a:xfrm>
            <a:off x="4791700" y="32457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5654338" y="363406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5702275" y="25717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6618800" y="35546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4"/>
          <p:cNvSpPr txBox="1"/>
          <p:nvPr/>
        </p:nvSpPr>
        <p:spPr>
          <a:xfrm>
            <a:off x="6584725" y="25717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6618800" y="188491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4"/>
          <p:cNvSpPr txBox="1"/>
          <p:nvPr/>
        </p:nvSpPr>
        <p:spPr>
          <a:xfrm>
            <a:off x="4246675" y="1362850"/>
            <a:ext cx="34290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 data report 2025</a:t>
            </a:r>
            <a:endParaRPr/>
          </a:p>
        </p:txBody>
      </p:sp>
      <p:sp>
        <p:nvSpPr>
          <p:cNvPr id="164" name="Google Shape;164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223625" y="1567550"/>
            <a:ext cx="16533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50% of our Solicitors are 25-34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9% of our staff are 16-24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2750250" y="33491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2750250" y="30533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2750250" y="2657400"/>
            <a:ext cx="8307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2750250" y="16052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3431875" y="32463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3431875" y="23742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16%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3431875" y="19897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16%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3431875" y="17173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16%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15"/>
          <p:cNvSpPr txBox="1"/>
          <p:nvPr/>
        </p:nvSpPr>
        <p:spPr>
          <a:xfrm>
            <a:off x="4097450" y="33491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4097450" y="25332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71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4097450" y="16052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4738875" y="32463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4738875" y="28898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4738875" y="27807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15"/>
          <p:cNvSpPr txBox="1"/>
          <p:nvPr/>
        </p:nvSpPr>
        <p:spPr>
          <a:xfrm>
            <a:off x="4738875" y="25332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15"/>
          <p:cNvSpPr txBox="1"/>
          <p:nvPr/>
        </p:nvSpPr>
        <p:spPr>
          <a:xfrm>
            <a:off x="4692075" y="19897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15"/>
          <p:cNvSpPr txBox="1"/>
          <p:nvPr/>
        </p:nvSpPr>
        <p:spPr>
          <a:xfrm>
            <a:off x="4738875" y="15675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5317050" y="32105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6045875" y="34109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6045875" y="29630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6045875" y="23742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6045875" y="217161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6013850" y="185268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15"/>
          <p:cNvSpPr txBox="1"/>
          <p:nvPr/>
        </p:nvSpPr>
        <p:spPr>
          <a:xfrm>
            <a:off x="6045875" y="16159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2858900" y="3596652"/>
            <a:ext cx="479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2882900" y="324637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2882900" y="260092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2882900" y="156755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3623350" y="341092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3623350" y="2481838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3631375" y="204577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3623350" y="166887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16%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4396950" y="360295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4396950" y="272935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71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4396950" y="152502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5137875" y="371202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14%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5137875" y="334915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14%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5177800" y="316342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5137875" y="2941188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13%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5137875" y="246546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5170550" y="151397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5926725" y="368815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5859150" y="328290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5859150" y="272726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5859150" y="244945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5859150" y="193587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2" name="Google Shape;212;p15"/>
          <p:cNvCxnSpPr/>
          <p:nvPr/>
        </p:nvCxnSpPr>
        <p:spPr>
          <a:xfrm rot="10800000">
            <a:off x="5614775" y="1389825"/>
            <a:ext cx="335400" cy="223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15"/>
          <p:cNvSpPr txBox="1"/>
          <p:nvPr/>
        </p:nvSpPr>
        <p:spPr>
          <a:xfrm>
            <a:off x="5317050" y="1198725"/>
            <a:ext cx="479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2%</a:t>
            </a:r>
            <a:endParaRPr sz="1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4" name="Google Shape;214;p15"/>
          <p:cNvCxnSpPr/>
          <p:nvPr/>
        </p:nvCxnSpPr>
        <p:spPr>
          <a:xfrm flipH="1" rot="10800000">
            <a:off x="6349500" y="1230050"/>
            <a:ext cx="559200" cy="4392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15"/>
          <p:cNvSpPr txBox="1"/>
          <p:nvPr/>
        </p:nvSpPr>
        <p:spPr>
          <a:xfrm>
            <a:off x="6844550" y="1096025"/>
            <a:ext cx="3675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FFFF"/>
                </a:solidFill>
                <a:latin typeface="Lato"/>
                <a:ea typeface="Lato"/>
                <a:cs typeface="Lato"/>
                <a:sym typeface="Lato"/>
              </a:rPr>
              <a:t>1%</a:t>
            </a:r>
            <a:endParaRPr b="1" sz="1000">
              <a:solidFill>
                <a:srgbClr val="00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6" name="Google Shape;216;p1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350" y="991468"/>
            <a:ext cx="6433527" cy="397633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5"/>
          <p:cNvSpPr txBox="1"/>
          <p:nvPr/>
        </p:nvSpPr>
        <p:spPr>
          <a:xfrm>
            <a:off x="2946975" y="25717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3697863" y="15250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16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4656325" y="144621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5367125" y="21926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48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15"/>
          <p:cNvSpPr txBox="1"/>
          <p:nvPr/>
        </p:nvSpPr>
        <p:spPr>
          <a:xfrm>
            <a:off x="6317725" y="189378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4656325" y="386136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15"/>
          <p:cNvSpPr txBox="1"/>
          <p:nvPr/>
        </p:nvSpPr>
        <p:spPr>
          <a:xfrm>
            <a:off x="5487025" y="391756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15"/>
          <p:cNvSpPr txBox="1"/>
          <p:nvPr/>
        </p:nvSpPr>
        <p:spPr>
          <a:xfrm>
            <a:off x="6250075" y="399016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3697875" y="324638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50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4496425" y="257656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71%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5444650" y="35721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14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15"/>
          <p:cNvSpPr txBox="1"/>
          <p:nvPr/>
        </p:nvSpPr>
        <p:spPr>
          <a:xfrm>
            <a:off x="6253400" y="347658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34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2750250" y="342618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3777675" y="204576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5419375" y="30382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13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6317725" y="24905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2892550" y="15250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6349525" y="1437361"/>
            <a:ext cx="7602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2892550" y="38710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3744563" y="25641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5522775" y="32675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6317725" y="279126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11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9" name="Google Shape;239;p15"/>
          <p:cNvCxnSpPr>
            <a:stCxn id="234" idx="2"/>
          </p:cNvCxnSpPr>
          <p:nvPr/>
        </p:nvCxnSpPr>
        <p:spPr>
          <a:xfrm flipH="1" rot="10800000">
            <a:off x="6729625" y="1293961"/>
            <a:ext cx="706200" cy="366900"/>
          </a:xfrm>
          <a:prstGeom prst="straightConnector1">
            <a:avLst/>
          </a:prstGeom>
          <a:noFill/>
          <a:ln cap="flat" cmpd="sng" w="19050">
            <a:solidFill>
              <a:srgbClr val="46BD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15"/>
          <p:cNvSpPr txBox="1"/>
          <p:nvPr/>
        </p:nvSpPr>
        <p:spPr>
          <a:xfrm>
            <a:off x="7403775" y="1096025"/>
            <a:ext cx="4317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6BDC6"/>
                </a:solidFill>
                <a:latin typeface="Lato"/>
                <a:ea typeface="Lato"/>
                <a:cs typeface="Lato"/>
                <a:sym typeface="Lato"/>
              </a:rPr>
              <a:t>1%</a:t>
            </a:r>
            <a:endParaRPr sz="1000">
              <a:solidFill>
                <a:srgbClr val="46BDC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5363788" y="145651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Identity report 2025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55">
                <a:solidFill>
                  <a:srgbClr val="00FFFF"/>
                </a:solidFill>
              </a:rPr>
              <a:t>Do our employees identify as the same Gender they were registered as at birth? </a:t>
            </a:r>
            <a:endParaRPr sz="1955">
              <a:solidFill>
                <a:srgbClr val="00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 txBox="1"/>
          <p:nvPr>
            <p:ph idx="1" type="body"/>
          </p:nvPr>
        </p:nvSpPr>
        <p:spPr>
          <a:xfrm>
            <a:off x="1640975" y="15223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48" name="Google Shape;248;p16"/>
          <p:cNvSpPr txBox="1"/>
          <p:nvPr/>
        </p:nvSpPr>
        <p:spPr>
          <a:xfrm>
            <a:off x="4959400" y="21325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4903375" y="24933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16"/>
          <p:cNvSpPr txBox="1"/>
          <p:nvPr/>
        </p:nvSpPr>
        <p:spPr>
          <a:xfrm>
            <a:off x="4903375" y="28542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16"/>
          <p:cNvSpPr txBox="1"/>
          <p:nvPr/>
        </p:nvSpPr>
        <p:spPr>
          <a:xfrm>
            <a:off x="4903375" y="32150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16"/>
          <p:cNvSpPr txBox="1"/>
          <p:nvPr/>
        </p:nvSpPr>
        <p:spPr>
          <a:xfrm>
            <a:off x="4903375" y="35759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16"/>
          <p:cNvSpPr txBox="1"/>
          <p:nvPr/>
        </p:nvSpPr>
        <p:spPr>
          <a:xfrm>
            <a:off x="4903375" y="39367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98%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2158325" y="21325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p1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751" y="1418325"/>
            <a:ext cx="5893749" cy="36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 txBox="1"/>
          <p:nvPr/>
        </p:nvSpPr>
        <p:spPr>
          <a:xfrm>
            <a:off x="2238675" y="3871138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2238675" y="177126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16"/>
          <p:cNvSpPr txBox="1"/>
          <p:nvPr/>
        </p:nvSpPr>
        <p:spPr>
          <a:xfrm>
            <a:off x="3258625" y="3871150"/>
            <a:ext cx="575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16"/>
          <p:cNvSpPr txBox="1"/>
          <p:nvPr/>
        </p:nvSpPr>
        <p:spPr>
          <a:xfrm>
            <a:off x="4352800" y="3871150"/>
            <a:ext cx="575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16"/>
          <p:cNvSpPr txBox="1"/>
          <p:nvPr/>
        </p:nvSpPr>
        <p:spPr>
          <a:xfrm>
            <a:off x="5502900" y="387115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16"/>
          <p:cNvSpPr txBox="1"/>
          <p:nvPr/>
        </p:nvSpPr>
        <p:spPr>
          <a:xfrm>
            <a:off x="6610325" y="3871138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6666225" y="164671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Disability in the workplace: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22">
                <a:solidFill>
                  <a:srgbClr val="00FFFF"/>
                </a:solidFill>
              </a:rPr>
              <a:t>How Many of our employees consider themselves to have a disability in accordance with the Equality Act 2010? </a:t>
            </a:r>
            <a:endParaRPr sz="1622">
              <a:solidFill>
                <a:srgbClr val="00FFFF"/>
              </a:solidFill>
            </a:endParaRPr>
          </a:p>
        </p:txBody>
      </p:sp>
      <p:sp>
        <p:nvSpPr>
          <p:cNvPr id="268" name="Google Shape;268;p17"/>
          <p:cNvSpPr txBox="1"/>
          <p:nvPr>
            <p:ph idx="1" type="body"/>
          </p:nvPr>
        </p:nvSpPr>
        <p:spPr>
          <a:xfrm>
            <a:off x="842275" y="17489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69" name="Google Shape;269;p17"/>
          <p:cNvSpPr txBox="1"/>
          <p:nvPr/>
        </p:nvSpPr>
        <p:spPr>
          <a:xfrm>
            <a:off x="3365125" y="2241025"/>
            <a:ext cx="8307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4633725" y="22626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7457675" y="22626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3470625" y="26825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3470625" y="30808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3365125" y="34791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3883625" y="34791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3470625" y="38774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3365125" y="42757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3700400" y="42757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91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17"/>
          <p:cNvSpPr txBox="1"/>
          <p:nvPr/>
        </p:nvSpPr>
        <p:spPr>
          <a:xfrm>
            <a:off x="7673775" y="43336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1047525" y="4418700"/>
            <a:ext cx="1096500" cy="28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17"/>
          <p:cNvSpPr txBox="1"/>
          <p:nvPr/>
        </p:nvSpPr>
        <p:spPr>
          <a:xfrm>
            <a:off x="400200" y="3877425"/>
            <a:ext cx="14808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8% of our staff consider themselves to have a 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disability.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2" name="Google Shape;282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028" y="1317300"/>
            <a:ext cx="6104400" cy="37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7"/>
          <p:cNvSpPr txBox="1"/>
          <p:nvPr/>
        </p:nvSpPr>
        <p:spPr>
          <a:xfrm>
            <a:off x="3622200" y="224102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17"/>
          <p:cNvSpPr txBox="1"/>
          <p:nvPr/>
        </p:nvSpPr>
        <p:spPr>
          <a:xfrm>
            <a:off x="4787100" y="224101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" name="Google Shape;285;p17"/>
          <p:cNvSpPr txBox="1"/>
          <p:nvPr/>
        </p:nvSpPr>
        <p:spPr>
          <a:xfrm>
            <a:off x="7599100" y="224101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p17"/>
          <p:cNvSpPr txBox="1"/>
          <p:nvPr/>
        </p:nvSpPr>
        <p:spPr>
          <a:xfrm>
            <a:off x="3599175" y="27144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3599175" y="32316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3975050" y="374876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3470625" y="375366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3506513" y="424376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3975050" y="424376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7776775" y="427571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Disability report: Further insight </a:t>
            </a:r>
            <a:endParaRPr/>
          </a:p>
        </p:txBody>
      </p:sp>
      <p:sp>
        <p:nvSpPr>
          <p:cNvPr id="298" name="Google Shape;298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299" name="Google Shape;299;p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000" y="915700"/>
            <a:ext cx="6711399" cy="414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Employees; Ethnicity Data Report </a:t>
            </a:r>
            <a:endParaRPr/>
          </a:p>
        </p:txBody>
      </p:sp>
      <p:sp>
        <p:nvSpPr>
          <p:cNvPr id="305" name="Google Shape;305;p19"/>
          <p:cNvSpPr txBox="1"/>
          <p:nvPr>
            <p:ph idx="1" type="body"/>
          </p:nvPr>
        </p:nvSpPr>
        <p:spPr>
          <a:xfrm>
            <a:off x="503825" y="17672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06" name="Google Shape;306;p19"/>
          <p:cNvSpPr txBox="1"/>
          <p:nvPr/>
        </p:nvSpPr>
        <p:spPr>
          <a:xfrm>
            <a:off x="2628875" y="35343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2661225" y="32868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2661225" y="20572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9" name="Google Shape;309;p19"/>
          <p:cNvSpPr txBox="1"/>
          <p:nvPr/>
        </p:nvSpPr>
        <p:spPr>
          <a:xfrm>
            <a:off x="3158125" y="35343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" name="Google Shape;310;p19"/>
          <p:cNvSpPr txBox="1"/>
          <p:nvPr/>
        </p:nvSpPr>
        <p:spPr>
          <a:xfrm>
            <a:off x="3158125" y="34235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19"/>
          <p:cNvSpPr txBox="1"/>
          <p:nvPr/>
        </p:nvSpPr>
        <p:spPr>
          <a:xfrm>
            <a:off x="3158125" y="32868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19"/>
          <p:cNvSpPr txBox="1"/>
          <p:nvPr/>
        </p:nvSpPr>
        <p:spPr>
          <a:xfrm>
            <a:off x="3102075" y="30541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3158125" y="202518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3607925" y="34863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3607925" y="32388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3607925" y="224196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4124625" y="35343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p19"/>
          <p:cNvSpPr txBox="1"/>
          <p:nvPr/>
        </p:nvSpPr>
        <p:spPr>
          <a:xfrm>
            <a:off x="4060575" y="328683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4092600" y="21736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p19"/>
          <p:cNvSpPr txBox="1"/>
          <p:nvPr/>
        </p:nvSpPr>
        <p:spPr>
          <a:xfrm>
            <a:off x="4510650" y="3374413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>
            <a:off x="5059100" y="35343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2" name="Google Shape;322;p19"/>
          <p:cNvCxnSpPr>
            <a:stCxn id="321" idx="0"/>
            <a:endCxn id="321" idx="3"/>
          </p:cNvCxnSpPr>
          <p:nvPr/>
        </p:nvCxnSpPr>
        <p:spPr>
          <a:xfrm>
            <a:off x="5474450" y="3534350"/>
            <a:ext cx="415500" cy="123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3" name="Google Shape;323;p19"/>
          <p:cNvSpPr txBox="1"/>
          <p:nvPr/>
        </p:nvSpPr>
        <p:spPr>
          <a:xfrm>
            <a:off x="5707025" y="3486325"/>
            <a:ext cx="504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b="1" lang="en-GB" sz="1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2%</a:t>
            </a:r>
            <a:r>
              <a:rPr lang="en-GB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4" name="Google Shape;324;p19"/>
          <p:cNvCxnSpPr>
            <a:stCxn id="321" idx="0"/>
          </p:cNvCxnSpPr>
          <p:nvPr/>
        </p:nvCxnSpPr>
        <p:spPr>
          <a:xfrm>
            <a:off x="5474450" y="3534350"/>
            <a:ext cx="488700" cy="387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5" name="Google Shape;325;p19"/>
          <p:cNvSpPr txBox="1"/>
          <p:nvPr/>
        </p:nvSpPr>
        <p:spPr>
          <a:xfrm>
            <a:off x="5889950" y="3781850"/>
            <a:ext cx="601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1%</a:t>
            </a:r>
            <a:endParaRPr b="1" sz="10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6" name="Google Shape;326;p19"/>
          <p:cNvCxnSpPr/>
          <p:nvPr/>
        </p:nvCxnSpPr>
        <p:spPr>
          <a:xfrm>
            <a:off x="5266775" y="3609900"/>
            <a:ext cx="736500" cy="7605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7" name="Google Shape;327;p19"/>
          <p:cNvSpPr txBox="1"/>
          <p:nvPr/>
        </p:nvSpPr>
        <p:spPr>
          <a:xfrm>
            <a:off x="5983100" y="4202250"/>
            <a:ext cx="415500" cy="1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2%</a:t>
            </a:r>
            <a:endParaRPr b="1" sz="10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p19"/>
          <p:cNvSpPr txBox="1"/>
          <p:nvPr/>
        </p:nvSpPr>
        <p:spPr>
          <a:xfrm>
            <a:off x="5059100" y="32388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19"/>
          <p:cNvSpPr txBox="1"/>
          <p:nvPr/>
        </p:nvSpPr>
        <p:spPr>
          <a:xfrm>
            <a:off x="5059100" y="214958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0" name="Google Shape;330;p19"/>
          <p:cNvSpPr txBox="1"/>
          <p:nvPr/>
        </p:nvSpPr>
        <p:spPr>
          <a:xfrm>
            <a:off x="5059100" y="2025188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p19"/>
          <p:cNvSpPr txBox="1"/>
          <p:nvPr/>
        </p:nvSpPr>
        <p:spPr>
          <a:xfrm>
            <a:off x="2249425" y="40323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p19"/>
          <p:cNvSpPr txBox="1"/>
          <p:nvPr/>
        </p:nvSpPr>
        <p:spPr>
          <a:xfrm>
            <a:off x="2249425" y="32868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19"/>
          <p:cNvSpPr txBox="1"/>
          <p:nvPr/>
        </p:nvSpPr>
        <p:spPr>
          <a:xfrm>
            <a:off x="2249425" y="16282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" name="Google Shape;334;p19"/>
          <p:cNvSpPr txBox="1"/>
          <p:nvPr/>
        </p:nvSpPr>
        <p:spPr>
          <a:xfrm>
            <a:off x="3034325" y="165116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3010350" y="32868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3031900" y="36044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3031900" y="38181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3034325" y="40146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3758100" y="39547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14%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19"/>
          <p:cNvSpPr txBox="1"/>
          <p:nvPr/>
        </p:nvSpPr>
        <p:spPr>
          <a:xfrm>
            <a:off x="3771263" y="32868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p19"/>
          <p:cNvSpPr txBox="1"/>
          <p:nvPr/>
        </p:nvSpPr>
        <p:spPr>
          <a:xfrm>
            <a:off x="3736475" y="165116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4512438" y="40323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19"/>
          <p:cNvSpPr txBox="1"/>
          <p:nvPr/>
        </p:nvSpPr>
        <p:spPr>
          <a:xfrm>
            <a:off x="4462050" y="32868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" name="Google Shape;344;p19"/>
          <p:cNvSpPr txBox="1"/>
          <p:nvPr/>
        </p:nvSpPr>
        <p:spPr>
          <a:xfrm>
            <a:off x="4533088" y="16511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" name="Google Shape;345;p19"/>
          <p:cNvSpPr txBox="1"/>
          <p:nvPr/>
        </p:nvSpPr>
        <p:spPr>
          <a:xfrm>
            <a:off x="5247775" y="40323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6" name="Google Shape;346;p19"/>
          <p:cNvCxnSpPr>
            <a:stCxn id="345" idx="0"/>
            <a:endCxn id="345" idx="0"/>
          </p:cNvCxnSpPr>
          <p:nvPr/>
        </p:nvCxnSpPr>
        <p:spPr>
          <a:xfrm>
            <a:off x="5534575" y="40323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19"/>
          <p:cNvCxnSpPr>
            <a:stCxn id="345" idx="3"/>
            <a:endCxn id="345" idx="3"/>
          </p:cNvCxnSpPr>
          <p:nvPr/>
        </p:nvCxnSpPr>
        <p:spPr>
          <a:xfrm>
            <a:off x="5821375" y="41560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19"/>
          <p:cNvCxnSpPr/>
          <p:nvPr/>
        </p:nvCxnSpPr>
        <p:spPr>
          <a:xfrm flipH="1" rot="10800000">
            <a:off x="5367900" y="2877825"/>
            <a:ext cx="1134000" cy="4233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9" name="Google Shape;349;p19"/>
          <p:cNvSpPr txBox="1"/>
          <p:nvPr/>
        </p:nvSpPr>
        <p:spPr>
          <a:xfrm>
            <a:off x="5169750" y="33144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19"/>
          <p:cNvSpPr txBox="1"/>
          <p:nvPr/>
        </p:nvSpPr>
        <p:spPr>
          <a:xfrm>
            <a:off x="5223525" y="18097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5223525" y="160496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2" name="Google Shape;352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350" y="857850"/>
            <a:ext cx="6949299" cy="42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1921000" y="426210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1921000" y="381815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19"/>
          <p:cNvSpPr txBox="1"/>
          <p:nvPr/>
        </p:nvSpPr>
        <p:spPr>
          <a:xfrm>
            <a:off x="1921000" y="141377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6" name="Google Shape;356;p19"/>
          <p:cNvSpPr txBox="1"/>
          <p:nvPr/>
        </p:nvSpPr>
        <p:spPr>
          <a:xfrm>
            <a:off x="2726425" y="426210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2726425" y="401460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p19"/>
          <p:cNvSpPr txBox="1"/>
          <p:nvPr/>
        </p:nvSpPr>
        <p:spPr>
          <a:xfrm>
            <a:off x="2774350" y="377447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p19"/>
          <p:cNvSpPr txBox="1"/>
          <p:nvPr/>
        </p:nvSpPr>
        <p:spPr>
          <a:xfrm>
            <a:off x="2774350" y="337420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19"/>
          <p:cNvSpPr txBox="1"/>
          <p:nvPr/>
        </p:nvSpPr>
        <p:spPr>
          <a:xfrm>
            <a:off x="2726425" y="135576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" name="Google Shape;361;p19"/>
          <p:cNvSpPr txBox="1"/>
          <p:nvPr/>
        </p:nvSpPr>
        <p:spPr>
          <a:xfrm>
            <a:off x="3606400" y="342360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19"/>
          <p:cNvSpPr txBox="1"/>
          <p:nvPr/>
        </p:nvSpPr>
        <p:spPr>
          <a:xfrm>
            <a:off x="3572263" y="142985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11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p19"/>
          <p:cNvSpPr txBox="1"/>
          <p:nvPr/>
        </p:nvSpPr>
        <p:spPr>
          <a:xfrm>
            <a:off x="3584375" y="421272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4416075" y="430405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p19"/>
          <p:cNvSpPr txBox="1"/>
          <p:nvPr/>
        </p:nvSpPr>
        <p:spPr>
          <a:xfrm>
            <a:off x="4411950" y="370336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4397900" y="1355763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5247775" y="428275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8" name="Google Shape;368;p19"/>
          <p:cNvCxnSpPr/>
          <p:nvPr/>
        </p:nvCxnSpPr>
        <p:spPr>
          <a:xfrm flipH="1" rot="10800000">
            <a:off x="5654650" y="3937500"/>
            <a:ext cx="1014300" cy="2316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9" name="Google Shape;369;p19"/>
          <p:cNvCxnSpPr/>
          <p:nvPr/>
        </p:nvCxnSpPr>
        <p:spPr>
          <a:xfrm flipH="1" rot="10800000">
            <a:off x="5670625" y="4185150"/>
            <a:ext cx="1221900" cy="159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19"/>
          <p:cNvCxnSpPr>
            <a:stCxn id="367" idx="3"/>
            <a:endCxn id="367" idx="3"/>
          </p:cNvCxnSpPr>
          <p:nvPr/>
        </p:nvCxnSpPr>
        <p:spPr>
          <a:xfrm>
            <a:off x="5679475" y="44065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19"/>
          <p:cNvCxnSpPr>
            <a:stCxn id="367" idx="0"/>
          </p:cNvCxnSpPr>
          <p:nvPr/>
        </p:nvCxnSpPr>
        <p:spPr>
          <a:xfrm>
            <a:off x="5463625" y="4282750"/>
            <a:ext cx="1548900" cy="253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2" name="Google Shape;372;p19"/>
          <p:cNvSpPr txBox="1"/>
          <p:nvPr/>
        </p:nvSpPr>
        <p:spPr>
          <a:xfrm>
            <a:off x="6593950" y="3795775"/>
            <a:ext cx="4155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2%</a:t>
            </a:r>
            <a:endParaRPr sz="10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3" name="Google Shape;373;p19"/>
          <p:cNvSpPr txBox="1"/>
          <p:nvPr/>
        </p:nvSpPr>
        <p:spPr>
          <a:xfrm>
            <a:off x="6847125" y="4039263"/>
            <a:ext cx="3675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1%</a:t>
            </a:r>
            <a:endParaRPr sz="10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19"/>
          <p:cNvSpPr txBox="1"/>
          <p:nvPr/>
        </p:nvSpPr>
        <p:spPr>
          <a:xfrm>
            <a:off x="7012525" y="4370400"/>
            <a:ext cx="5736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2%</a:t>
            </a:r>
            <a:endParaRPr sz="1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5" name="Google Shape;375;p19"/>
          <p:cNvSpPr txBox="1"/>
          <p:nvPr/>
        </p:nvSpPr>
        <p:spPr>
          <a:xfrm>
            <a:off x="5240700" y="284197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6" name="Google Shape;376;p19"/>
          <p:cNvSpPr txBox="1"/>
          <p:nvPr/>
        </p:nvSpPr>
        <p:spPr>
          <a:xfrm>
            <a:off x="5223525" y="1269075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p19"/>
          <p:cNvSpPr txBox="1"/>
          <p:nvPr/>
        </p:nvSpPr>
        <p:spPr>
          <a:xfrm>
            <a:off x="5223525" y="1469850"/>
            <a:ext cx="431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Religion Data; Employee report 2025</a:t>
            </a:r>
            <a:endParaRPr/>
          </a:p>
        </p:txBody>
      </p:sp>
      <p:sp>
        <p:nvSpPr>
          <p:cNvPr id="383" name="Google Shape;383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84" name="Google Shape;384;p20"/>
          <p:cNvSpPr txBox="1"/>
          <p:nvPr/>
        </p:nvSpPr>
        <p:spPr>
          <a:xfrm>
            <a:off x="2388725" y="36931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" name="Google Shape;385;p20"/>
          <p:cNvSpPr txBox="1"/>
          <p:nvPr/>
        </p:nvSpPr>
        <p:spPr>
          <a:xfrm>
            <a:off x="2388725" y="34535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6" name="Google Shape;386;p20"/>
          <p:cNvSpPr txBox="1"/>
          <p:nvPr/>
        </p:nvSpPr>
        <p:spPr>
          <a:xfrm>
            <a:off x="2388725" y="21292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20"/>
          <p:cNvSpPr txBox="1"/>
          <p:nvPr/>
        </p:nvSpPr>
        <p:spPr>
          <a:xfrm>
            <a:off x="2388725" y="18817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2958325" y="36931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20"/>
          <p:cNvSpPr txBox="1"/>
          <p:nvPr/>
        </p:nvSpPr>
        <p:spPr>
          <a:xfrm>
            <a:off x="2958325" y="27435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3022350" y="23767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20"/>
          <p:cNvSpPr txBox="1"/>
          <p:nvPr/>
        </p:nvSpPr>
        <p:spPr>
          <a:xfrm>
            <a:off x="2958325" y="20335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3519900" y="36690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p20"/>
          <p:cNvSpPr txBox="1"/>
          <p:nvPr/>
        </p:nvSpPr>
        <p:spPr>
          <a:xfrm>
            <a:off x="3519900" y="30596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20"/>
          <p:cNvSpPr txBox="1"/>
          <p:nvPr/>
        </p:nvSpPr>
        <p:spPr>
          <a:xfrm>
            <a:off x="3519900" y="24960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3560900" y="23885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20"/>
          <p:cNvSpPr txBox="1"/>
          <p:nvPr/>
        </p:nvSpPr>
        <p:spPr>
          <a:xfrm>
            <a:off x="3519900" y="20599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20"/>
          <p:cNvSpPr txBox="1"/>
          <p:nvPr/>
        </p:nvSpPr>
        <p:spPr>
          <a:xfrm>
            <a:off x="4041775" y="36690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p20"/>
          <p:cNvSpPr txBox="1"/>
          <p:nvPr/>
        </p:nvSpPr>
        <p:spPr>
          <a:xfrm>
            <a:off x="4041775" y="33071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" name="Google Shape;399;p20"/>
          <p:cNvSpPr txBox="1"/>
          <p:nvPr/>
        </p:nvSpPr>
        <p:spPr>
          <a:xfrm>
            <a:off x="4074425" y="23074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0" name="Google Shape;400;p20"/>
          <p:cNvSpPr txBox="1"/>
          <p:nvPr/>
        </p:nvSpPr>
        <p:spPr>
          <a:xfrm>
            <a:off x="4074425" y="18497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" name="Google Shape;401;p20"/>
          <p:cNvSpPr txBox="1"/>
          <p:nvPr/>
        </p:nvSpPr>
        <p:spPr>
          <a:xfrm>
            <a:off x="4572000" y="36690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20"/>
          <p:cNvSpPr txBox="1"/>
          <p:nvPr/>
        </p:nvSpPr>
        <p:spPr>
          <a:xfrm>
            <a:off x="5189250" y="36690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20"/>
          <p:cNvSpPr txBox="1"/>
          <p:nvPr/>
        </p:nvSpPr>
        <p:spPr>
          <a:xfrm>
            <a:off x="5189250" y="281210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4" name="Google Shape;404;p20"/>
          <p:cNvSpPr txBox="1"/>
          <p:nvPr/>
        </p:nvSpPr>
        <p:spPr>
          <a:xfrm>
            <a:off x="5189250" y="23074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20"/>
          <p:cNvSpPr txBox="1"/>
          <p:nvPr/>
        </p:nvSpPr>
        <p:spPr>
          <a:xfrm>
            <a:off x="5189250" y="217702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6" name="Google Shape;406;p20"/>
          <p:cNvSpPr txBox="1"/>
          <p:nvPr/>
        </p:nvSpPr>
        <p:spPr>
          <a:xfrm>
            <a:off x="5190525" y="20335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7" name="Google Shape;407;p20"/>
          <p:cNvSpPr txBox="1"/>
          <p:nvPr/>
        </p:nvSpPr>
        <p:spPr>
          <a:xfrm>
            <a:off x="5190525" y="18028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8" name="Google Shape;408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125" y="930275"/>
            <a:ext cx="6489648" cy="401113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0"/>
          <p:cNvSpPr txBox="1"/>
          <p:nvPr/>
        </p:nvSpPr>
        <p:spPr>
          <a:xfrm>
            <a:off x="2388725" y="39165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0" name="Google Shape;410;p20"/>
          <p:cNvSpPr txBox="1"/>
          <p:nvPr/>
        </p:nvSpPr>
        <p:spPr>
          <a:xfrm>
            <a:off x="2388725" y="34535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2388725" y="17523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20"/>
          <p:cNvSpPr txBox="1"/>
          <p:nvPr/>
        </p:nvSpPr>
        <p:spPr>
          <a:xfrm>
            <a:off x="2388725" y="14710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3" name="Google Shape;413;p20"/>
          <p:cNvSpPr txBox="1"/>
          <p:nvPr/>
        </p:nvSpPr>
        <p:spPr>
          <a:xfrm>
            <a:off x="3150900" y="39317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4" name="Google Shape;414;p20"/>
          <p:cNvSpPr txBox="1"/>
          <p:nvPr/>
        </p:nvSpPr>
        <p:spPr>
          <a:xfrm>
            <a:off x="3150900" y="266763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5" name="Google Shape;415;p20"/>
          <p:cNvSpPr txBox="1"/>
          <p:nvPr/>
        </p:nvSpPr>
        <p:spPr>
          <a:xfrm>
            <a:off x="3216700" y="21351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6" name="Google Shape;416;p20"/>
          <p:cNvSpPr txBox="1"/>
          <p:nvPr/>
        </p:nvSpPr>
        <p:spPr>
          <a:xfrm>
            <a:off x="3150900" y="17185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7" name="Google Shape;417;p20"/>
          <p:cNvSpPr txBox="1"/>
          <p:nvPr/>
        </p:nvSpPr>
        <p:spPr>
          <a:xfrm>
            <a:off x="3957450" y="39317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" name="Google Shape;418;p20"/>
          <p:cNvSpPr txBox="1"/>
          <p:nvPr/>
        </p:nvSpPr>
        <p:spPr>
          <a:xfrm>
            <a:off x="3957450" y="30287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9" name="Google Shape;419;p20"/>
          <p:cNvSpPr txBox="1"/>
          <p:nvPr/>
        </p:nvSpPr>
        <p:spPr>
          <a:xfrm>
            <a:off x="3957450" y="23074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0" name="Google Shape;420;p20"/>
          <p:cNvSpPr txBox="1"/>
          <p:nvPr/>
        </p:nvSpPr>
        <p:spPr>
          <a:xfrm>
            <a:off x="3917538" y="211913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1" name="Google Shape;421;p20"/>
          <p:cNvSpPr txBox="1"/>
          <p:nvPr/>
        </p:nvSpPr>
        <p:spPr>
          <a:xfrm>
            <a:off x="3918175" y="17244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2" name="Google Shape;422;p20"/>
          <p:cNvSpPr txBox="1"/>
          <p:nvPr/>
        </p:nvSpPr>
        <p:spPr>
          <a:xfrm>
            <a:off x="4699475" y="39317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3" name="Google Shape;423;p20"/>
          <p:cNvSpPr txBox="1"/>
          <p:nvPr/>
        </p:nvSpPr>
        <p:spPr>
          <a:xfrm>
            <a:off x="4700550" y="28072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4" name="Google Shape;424;p20"/>
          <p:cNvSpPr txBox="1"/>
          <p:nvPr/>
        </p:nvSpPr>
        <p:spPr>
          <a:xfrm>
            <a:off x="4741375" y="16839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5" name="Google Shape;425;p20"/>
          <p:cNvSpPr txBox="1"/>
          <p:nvPr/>
        </p:nvSpPr>
        <p:spPr>
          <a:xfrm>
            <a:off x="4699475" y="137213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" name="Google Shape;426;p20"/>
          <p:cNvSpPr txBox="1"/>
          <p:nvPr/>
        </p:nvSpPr>
        <p:spPr>
          <a:xfrm>
            <a:off x="5441500" y="39165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28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7" name="Google Shape;427;p20"/>
          <p:cNvSpPr txBox="1"/>
          <p:nvPr/>
        </p:nvSpPr>
        <p:spPr>
          <a:xfrm>
            <a:off x="5443650" y="2988238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45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8" name="Google Shape;428;p20"/>
          <p:cNvSpPr txBox="1"/>
          <p:nvPr/>
        </p:nvSpPr>
        <p:spPr>
          <a:xfrm>
            <a:off x="5501575" y="20243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9" name="Google Shape;429;p20"/>
          <p:cNvSpPr txBox="1"/>
          <p:nvPr/>
        </p:nvSpPr>
        <p:spPr>
          <a:xfrm>
            <a:off x="5501575" y="188175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0" name="Google Shape;430;p20"/>
          <p:cNvSpPr txBox="1"/>
          <p:nvPr/>
        </p:nvSpPr>
        <p:spPr>
          <a:xfrm>
            <a:off x="5564575" y="1741113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1" name="Google Shape;431;p20"/>
          <p:cNvSpPr txBox="1"/>
          <p:nvPr/>
        </p:nvSpPr>
        <p:spPr>
          <a:xfrm>
            <a:off x="5501575" y="1431600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LGBTQ+</a:t>
            </a:r>
            <a:endParaRPr/>
          </a:p>
        </p:txBody>
      </p:sp>
      <p:sp>
        <p:nvSpPr>
          <p:cNvPr id="437" name="Google Shape;437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438" name="Google Shape;438;p21"/>
          <p:cNvSpPr txBox="1"/>
          <p:nvPr/>
        </p:nvSpPr>
        <p:spPr>
          <a:xfrm>
            <a:off x="2372750" y="39505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9" name="Google Shape;439;p21"/>
          <p:cNvSpPr txBox="1"/>
          <p:nvPr/>
        </p:nvSpPr>
        <p:spPr>
          <a:xfrm>
            <a:off x="3269525" y="39505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0" name="Google Shape;440;p21"/>
          <p:cNvSpPr txBox="1"/>
          <p:nvPr/>
        </p:nvSpPr>
        <p:spPr>
          <a:xfrm>
            <a:off x="4062250" y="32468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1" name="Google Shape;441;p21"/>
          <p:cNvSpPr txBox="1"/>
          <p:nvPr/>
        </p:nvSpPr>
        <p:spPr>
          <a:xfrm>
            <a:off x="4892950" y="39505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87%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2" name="Google Shape;442;p21"/>
          <p:cNvSpPr txBox="1"/>
          <p:nvPr/>
        </p:nvSpPr>
        <p:spPr>
          <a:xfrm>
            <a:off x="5723650" y="39505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3" name="Google Shape;443;p21"/>
          <p:cNvSpPr txBox="1"/>
          <p:nvPr/>
        </p:nvSpPr>
        <p:spPr>
          <a:xfrm>
            <a:off x="6586375" y="39505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79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" name="Google Shape;444;p21"/>
          <p:cNvSpPr txBox="1"/>
          <p:nvPr/>
        </p:nvSpPr>
        <p:spPr>
          <a:xfrm>
            <a:off x="2372750" y="20234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" name="Google Shape;445;p21"/>
          <p:cNvSpPr txBox="1"/>
          <p:nvPr/>
        </p:nvSpPr>
        <p:spPr>
          <a:xfrm>
            <a:off x="4115913" y="27281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6" name="Google Shape;446;p21"/>
          <p:cNvSpPr txBox="1"/>
          <p:nvPr/>
        </p:nvSpPr>
        <p:spPr>
          <a:xfrm>
            <a:off x="6634400" y="2238950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7" name="Google Shape;447;p21"/>
          <p:cNvSpPr txBox="1"/>
          <p:nvPr/>
        </p:nvSpPr>
        <p:spPr>
          <a:xfrm>
            <a:off x="3231550" y="20829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8" name="Google Shape;448;p21"/>
          <p:cNvSpPr txBox="1"/>
          <p:nvPr/>
        </p:nvSpPr>
        <p:spPr>
          <a:xfrm>
            <a:off x="4062250" y="22709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9" name="Google Shape;449;p21"/>
          <p:cNvSpPr txBox="1"/>
          <p:nvPr/>
        </p:nvSpPr>
        <p:spPr>
          <a:xfrm>
            <a:off x="4932975" y="20829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0" name="Google Shape;450;p21"/>
          <p:cNvSpPr txBox="1"/>
          <p:nvPr/>
        </p:nvSpPr>
        <p:spPr>
          <a:xfrm>
            <a:off x="6586375" y="2023475"/>
            <a:ext cx="830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1" name="Google Shape;451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550" y="1005137"/>
            <a:ext cx="6525223" cy="403602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1"/>
          <p:cNvSpPr txBox="1"/>
          <p:nvPr/>
        </p:nvSpPr>
        <p:spPr>
          <a:xfrm>
            <a:off x="2533250" y="17759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3" name="Google Shape;453;p21"/>
          <p:cNvSpPr txBox="1"/>
          <p:nvPr/>
        </p:nvSpPr>
        <p:spPr>
          <a:xfrm>
            <a:off x="2533250" y="39505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4" name="Google Shape;454;p21"/>
          <p:cNvSpPr txBox="1"/>
          <p:nvPr/>
        </p:nvSpPr>
        <p:spPr>
          <a:xfrm>
            <a:off x="3627975" y="39505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83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p21"/>
          <p:cNvSpPr txBox="1"/>
          <p:nvPr/>
        </p:nvSpPr>
        <p:spPr>
          <a:xfrm>
            <a:off x="3536675" y="18738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17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4625138" y="38791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25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7" name="Google Shape;457;p21"/>
          <p:cNvSpPr txBox="1"/>
          <p:nvPr/>
        </p:nvSpPr>
        <p:spPr>
          <a:xfrm>
            <a:off x="4625150" y="31450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36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8" name="Google Shape;458;p21"/>
          <p:cNvSpPr txBox="1"/>
          <p:nvPr/>
        </p:nvSpPr>
        <p:spPr>
          <a:xfrm>
            <a:off x="4676850" y="25431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7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9" name="Google Shape;459;p21"/>
          <p:cNvSpPr txBox="1"/>
          <p:nvPr/>
        </p:nvSpPr>
        <p:spPr>
          <a:xfrm>
            <a:off x="4608113" y="20829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32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0" name="Google Shape;460;p21"/>
          <p:cNvSpPr txBox="1"/>
          <p:nvPr/>
        </p:nvSpPr>
        <p:spPr>
          <a:xfrm>
            <a:off x="5723675" y="39505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90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1" name="Google Shape;461;p21"/>
          <p:cNvSpPr txBox="1"/>
          <p:nvPr/>
        </p:nvSpPr>
        <p:spPr>
          <a:xfrm>
            <a:off x="5723675" y="17759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2" name="Google Shape;462;p21"/>
          <p:cNvSpPr txBox="1"/>
          <p:nvPr/>
        </p:nvSpPr>
        <p:spPr>
          <a:xfrm>
            <a:off x="6822200" y="40348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6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3" name="Google Shape;463;p21"/>
          <p:cNvSpPr txBox="1"/>
          <p:nvPr/>
        </p:nvSpPr>
        <p:spPr>
          <a:xfrm>
            <a:off x="6822200" y="38198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75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4" name="Google Shape;464;p21"/>
          <p:cNvSpPr txBox="1"/>
          <p:nvPr/>
        </p:nvSpPr>
        <p:spPr>
          <a:xfrm>
            <a:off x="6822200" y="208297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4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5" name="Google Shape;465;p21"/>
          <p:cNvSpPr txBox="1"/>
          <p:nvPr/>
        </p:nvSpPr>
        <p:spPr>
          <a:xfrm>
            <a:off x="6762950" y="1873825"/>
            <a:ext cx="57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15</a:t>
            </a:r>
            <a:r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%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